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16"/>
  </p:notesMasterIdLst>
  <p:handoutMasterIdLst>
    <p:handoutMasterId r:id="rId17"/>
  </p:handoutMasterIdLst>
  <p:sldIdLst>
    <p:sldId id="455" r:id="rId2"/>
    <p:sldId id="452" r:id="rId3"/>
    <p:sldId id="453" r:id="rId4"/>
    <p:sldId id="441" r:id="rId5"/>
    <p:sldId id="443" r:id="rId6"/>
    <p:sldId id="445" r:id="rId7"/>
    <p:sldId id="456" r:id="rId8"/>
    <p:sldId id="457" r:id="rId9"/>
    <p:sldId id="458" r:id="rId10"/>
    <p:sldId id="460" r:id="rId11"/>
    <p:sldId id="461" r:id="rId12"/>
    <p:sldId id="465" r:id="rId13"/>
    <p:sldId id="466" r:id="rId14"/>
    <p:sldId id="471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4D4D4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00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69EA8-A2B9-4331-AB09-8B34F6E3D2CC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0781A-E5E9-4CED-82B7-EEB0F9D05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 smtClean="0"/>
              <a:t>4</a:t>
            </a:r>
            <a:endParaRPr lang="en-GB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D9AA0-9F87-4284-99EF-0D0994FACFC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8D78D-54A9-4419-8F3B-E30E15535A3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408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6FBFB1-0FF7-4B31-9479-AB866E9A47F0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F311A1-FF2A-4CE2-81C8-4B00D9721F6B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E30EF5-399F-4CD0-BBBC-DA7D6E65688C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4025" indent="-454025">
              <a:lnSpc>
                <a:spcPct val="80000"/>
              </a:lnSpc>
            </a:pPr>
            <a:r>
              <a:rPr lang="en-US" dirty="0" smtClean="0"/>
              <a:t>	</a:t>
            </a:r>
            <a:endParaRPr lang="ru-RU" dirty="0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FA1C45-9ABD-4510-A2A1-037D496D5D30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20D040-FC72-4A86-9009-EEA6EAE728F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450AF5-B2F0-4638-8DC7-CAC5788EFA97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BF74-DD3E-4EF3-BE6B-207A08364D5A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indhold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7AD24C-140B-4298-9497-935A4179C99E}" type="datetime1">
              <a:rPr lang="en-GB"/>
              <a:pPr/>
              <a:t>25/11/2013</a:t>
            </a:fld>
            <a:endParaRPr lang="en-GB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0F17ED-0EE7-47E4-9B5D-CC90E143FE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2103AD-1089-4150-B404-F3AA48598938}" type="datetime1">
              <a:rPr lang="en-GB" smtClean="0"/>
              <a:pPr/>
              <a:t>25/11/2013</a:t>
            </a:fld>
            <a:endParaRPr lang="en-GB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83B3AD-8341-4F4C-8676-3F6D3BE374B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013" y="2708275"/>
            <a:ext cx="8210550" cy="7207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271D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Aharoni"/>
                <a:cs typeface="Aharoni"/>
              </a:rPr>
              <a:t>Концессия как форма государственно-частного партнерства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8007" y="5951541"/>
            <a:ext cx="2522541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628484 г. Когалым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ХМАО-ЮГРА Тюменская обл.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ул. Прибалтийская, 53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08008" y="185733"/>
            <a:ext cx="7927986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Общество с  ограниченной ответственностью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«Концессионная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Коммунальная Компания»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г. Когалым</a:t>
            </a:r>
          </a:p>
        </p:txBody>
      </p:sp>
      <p:pic>
        <p:nvPicPr>
          <p:cNvPr id="1027" name="Picture 3" descr="C:\Users\Office\Desktop\фото для презент\vcm_s_kf_repr_640x426 3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11960" y="4149080"/>
            <a:ext cx="1490112" cy="11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2C60C"/>
            </a:solidFill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2" name="Picture 3" descr="C:\Users\Office\Desktop\Мадина\M А Д И Н А\ФОТО УТС К ДНЮ ГОРОДА 2009\Теплосети_07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094541" y="4149726"/>
            <a:ext cx="1441452" cy="1194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2C60C"/>
            </a:solidFill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1029" name="Picture 5" descr="C:\Users\Office\Desktop\фото для презент\Теплосети_19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28733" y="4149726"/>
            <a:ext cx="1441452" cy="11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2C60C"/>
            </a:solidFill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cxnSp>
        <p:nvCxnSpPr>
          <p:cNvPr id="18" name="Прямая соединительная линия 17"/>
          <p:cNvCxnSpPr/>
          <p:nvPr/>
        </p:nvCxnSpPr>
        <p:spPr>
          <a:xfrm rot="5400000">
            <a:off x="-2274093" y="3067844"/>
            <a:ext cx="5765800" cy="15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608013" y="185738"/>
            <a:ext cx="8288337" cy="15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6014244" y="3067844"/>
            <a:ext cx="5765800" cy="158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-2276475" y="3068638"/>
            <a:ext cx="5767387" cy="1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8013" y="5951538"/>
            <a:ext cx="8288337" cy="15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 descr="E:\ФОТО ГТС\vcm_s_kf_repr_640x426 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0185" y="4149725"/>
            <a:ext cx="1520500" cy="11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2C60C"/>
            </a:solidFill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8" name="Picture 3" descr="C:\Users\Office\Desktop\Мадина\M А Д И Н А\ФОТО ГТС\vcm_s_kf_repr_640x480 9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653089" y="4149726"/>
            <a:ext cx="1441452" cy="11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2C60C"/>
            </a:solidFill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22350" y="117475"/>
            <a:ext cx="8229600" cy="719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0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Направления модернизации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1022350" y="1116013"/>
            <a:ext cx="783431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Строительство </a:t>
            </a:r>
            <a:r>
              <a:rPr lang="en-US" sz="2000" b="1" dirty="0">
                <a:latin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</a:rPr>
              <a:t> котельных (</a:t>
            </a:r>
            <a:r>
              <a:rPr lang="ru-RU" sz="2000" b="1" dirty="0" err="1">
                <a:latin typeface="Times New Roman" pitchFamily="18" charset="0"/>
              </a:rPr>
              <a:t>Устье-Аха</a:t>
            </a:r>
            <a:r>
              <a:rPr lang="ru-RU" sz="2000" b="1" dirty="0">
                <a:latin typeface="Times New Roman" pitchFamily="18" charset="0"/>
              </a:rPr>
              <a:t>, Щепа (окончание строительства), Центр (пиковая), Молодежный) на альтернативном топливе (древесина-щепа)  согласно утв. Схеме теплоснабжения </a:t>
            </a:r>
            <a:r>
              <a:rPr lang="ru-RU" sz="2000" b="1" dirty="0" err="1">
                <a:latin typeface="Times New Roman" pitchFamily="18" charset="0"/>
              </a:rPr>
              <a:t>гп.Междуреченский</a:t>
            </a:r>
            <a:r>
              <a:rPr lang="ru-RU" sz="2000" b="1" dirty="0">
                <a:latin typeface="Times New Roman" pitchFamily="18" charset="0"/>
              </a:rPr>
              <a:t>.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Закрытие 3 котельных (ДКВР, БКУ, Маяковского).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Модернизация основного оборудования котельной ОИРП, внедрение автоматизации.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Полный переход на альтернативные виды топлива (древесина-щепа).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ru-RU" sz="2000" b="1" dirty="0">
                <a:latin typeface="Times New Roman" pitchFamily="18" charset="0"/>
              </a:rPr>
              <a:t>Реконструкция и строительство 10,2 км тепловых сетей для подключения новых потребителей и оптимизации системы теплоснабжения существующих потребителей с целью обеспечения качества и надежности.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E8E9D-0D55-4BE4-B9EF-D0DA0F8404FE}" type="slidenum">
              <a:rPr lang="ru-RU" altLang="en-US"/>
              <a:pPr>
                <a:defRPr/>
              </a:pPr>
              <a:t>10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13" y="-14288"/>
            <a:ext cx="8229600" cy="1066801"/>
          </a:xfrm>
        </p:spPr>
        <p:txBody>
          <a:bodyPr/>
          <a:lstStyle/>
          <a:p>
            <a:pPr>
              <a:defRPr/>
            </a:pPr>
            <a:r>
              <a:rPr lang="ru-RU" sz="3000" b="1" kern="0" dirty="0">
                <a:solidFill>
                  <a:schemeClr val="tx2"/>
                </a:solidFill>
                <a:effectLst/>
                <a:latin typeface="Times New Roman" pitchFamily="18" charset="0"/>
              </a:rPr>
              <a:t>Предложения по строительству источников тепловой энергии</a:t>
            </a:r>
          </a:p>
        </p:txBody>
      </p:sp>
      <p:pic>
        <p:nvPicPr>
          <p:cNvPr id="27651" name="Picture 3" descr="E:\Работа\Междуреченский\2013\вариант 2.0\ПРЕЗЕНТАЦИЯ Междуречнский\картинка\MK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789363"/>
            <a:ext cx="4737100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974850"/>
          <a:ext cx="4033838" cy="3398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3312"/>
                <a:gridCol w="2086327"/>
                <a:gridCol w="1094199"/>
              </a:tblGrid>
              <a:tr h="7201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Устье-Аха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Гкал/ч</a:t>
                      </a:r>
                      <a:endParaRPr lang="ru-RU" sz="20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1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Щепа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 Гкал/ч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1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 (пиковая)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Гкал/ч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18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Молодежный 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 Гкал/ч</a:t>
                      </a:r>
                      <a:endParaRPr lang="ru-RU" sz="20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18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ОИРП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 Гкал/ч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8" marR="9528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678" name="Picture 1" descr="E:\Работа\Междуреченский\2013\вариант 2.0\ПРЕЗЕНТАЦИЯ Междуречнский\картинка\2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363" y="1376363"/>
            <a:ext cx="4303712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6B695-E007-4B46-96E4-9CAC74672F98}" type="slidenum">
              <a:rPr lang="ru-RU" altLang="en-US" smtClean="0"/>
              <a:pPr>
                <a:defRPr/>
              </a:pPr>
              <a:t>11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15888"/>
            <a:ext cx="8280400" cy="720725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</a:rPr>
              <a:t>Финансирование Программы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F53C6A-109E-4A5D-8464-59809756C33A}" type="slidenum">
              <a:rPr lang="ru-RU" altLang="en-US"/>
              <a:pPr>
                <a:defRPr/>
              </a:pPr>
              <a:t>12</a:t>
            </a:fld>
            <a:endParaRPr lang="ru-RU" altLang="en-US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913" y="981075"/>
          <a:ext cx="6984776" cy="463247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32048"/>
                <a:gridCol w="4320480"/>
                <a:gridCol w="936104"/>
                <a:gridCol w="1296144"/>
              </a:tblGrid>
              <a:tr h="9242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 изм.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80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потребности на реализацию мероприятий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1 180,67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инвестиций,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т.ч.: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1 180,67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тарифа на тепловую энергию, из них: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504,31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1" indent="0" algn="l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 основного долга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407,16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амортизации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176,32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прибыли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230,84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1" indent="0" algn="l" rtl="0" eaLnBrk="1" fontAlgn="b" latinLnBrk="0" hangingPunct="1"/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выплата процентов</a:t>
                      </a:r>
                      <a:endParaRPr kumimoji="0"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65,81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1" indent="0" algn="l" rtl="0" eaLnBrk="1" fontAlgn="b" latinLnBrk="0" hangingPunct="1"/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прибыль</a:t>
                      </a:r>
                      <a:endParaRPr kumimoji="0"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31,34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658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средств окружного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бюджета, из них: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039" marR="3449" marT="345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676,36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37572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1" indent="0" algn="l" rtl="0" eaLnBrk="1" fontAlgn="b" latinLnBrk="0" hangingPunct="1"/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финансирование мероприятий программы</a:t>
                      </a:r>
                      <a:endParaRPr kumimoji="0"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3117" marR="3449" marT="345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ru-RU" sz="16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407,16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2783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1" indent="0" algn="l" rtl="0" eaLnBrk="1" fontAlgn="b" latinLnBrk="0" hangingPunct="1"/>
                      <a:r>
                        <a:rPr kumimoji="0"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субсидирование </a:t>
                      </a:r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процентов по </a:t>
                      </a:r>
                      <a:r>
                        <a:rPr kumimoji="0"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кредиту </a:t>
                      </a:r>
                    </a:p>
                  </a:txBody>
                  <a:tcPr marL="93117" marR="3449" marT="345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 руб.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269,20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  <a:tr h="528013"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Справочно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18097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дополнительные субсидии из бюджета МО</a:t>
                      </a:r>
                    </a:p>
                  </a:txBody>
                  <a:tcPr marL="93117" marR="3449" marT="345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49" marR="3449" marT="345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-171450"/>
            <a:ext cx="8099425" cy="1139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</a:rPr>
              <a:t>Результаты реализации Программы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908050"/>
            <a:ext cx="8172450" cy="5372100"/>
          </a:xfrm>
        </p:spPr>
        <p:txBody>
          <a:bodyPr/>
          <a:lstStyle/>
          <a:p>
            <a:pPr marL="82550" indent="0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Экономические 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результаты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eaLnBrk="1" hangingPunct="1">
              <a:buClrTx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общий экономический эффект от реализации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мероприятий – 703,52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руб., в т.ч.:</a:t>
            </a:r>
          </a:p>
          <a:p>
            <a:pPr marL="82550" indent="0" eaLnBrk="1" hangingPunct="1">
              <a:buClrTx/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- экономия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затрат на тепловую энергию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131,37 млн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руб.;</a:t>
            </a:r>
          </a:p>
          <a:p>
            <a:pPr marL="82550" indent="0" eaLnBrk="1" hangingPunct="1">
              <a:buClrTx/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- экономия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затрат на электрическую энергию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5,79 млн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руб.;</a:t>
            </a:r>
          </a:p>
          <a:p>
            <a:pPr marL="82550" indent="0" eaLnBrk="1" hangingPunct="1">
              <a:buClrTx/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- экономия затрат на воду – 0,06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руб.;</a:t>
            </a:r>
          </a:p>
          <a:p>
            <a:pPr marL="82550" indent="0" eaLnBrk="1" hangingPunct="1">
              <a:buClrTx/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- экономия затрат на топливо – 566,30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руб., из них:		- в результате перехода на альтернативный вид топлива (древесина-щепа) – 556,58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руб.</a:t>
            </a:r>
          </a:p>
          <a:p>
            <a:pPr marL="82550" indent="0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Технологические результаты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eaLnBrk="1" hangingPunct="1">
              <a:buClrTx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экономия тепловой энергии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5,06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тыс. Гкал;</a:t>
            </a:r>
          </a:p>
          <a:p>
            <a:pPr eaLnBrk="1" hangingPunct="1">
              <a:buClrTx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экономия электрической энергии – 1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040,3 тыс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кВт-ч;</a:t>
            </a:r>
          </a:p>
          <a:p>
            <a:pPr eaLnBrk="1" hangingPunct="1">
              <a:buClrTx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экономия воды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0,75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м3;</a:t>
            </a:r>
          </a:p>
          <a:p>
            <a:pPr eaLnBrk="1" hangingPunct="1">
              <a:buClrTx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экономия топлива (нефти) – 71,02 тыс. т</a:t>
            </a:r>
          </a:p>
          <a:p>
            <a:pPr eaLnBrk="1" hangingPunct="1">
              <a:buClrTx/>
              <a:defRPr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9D0708-8DD3-44B0-AAE3-1019DD0D1B0A}" type="slidenum">
              <a:rPr lang="ru-RU" altLang="en-US"/>
              <a:pPr>
                <a:defRPr/>
              </a:pPr>
              <a:t>13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-242888"/>
            <a:ext cx="8099425" cy="90805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</a:rPr>
              <a:t>Результаты реализации Программы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65188" y="620713"/>
            <a:ext cx="8243887" cy="1295400"/>
          </a:xfrm>
        </p:spPr>
        <p:txBody>
          <a:bodyPr/>
          <a:lstStyle/>
          <a:p>
            <a:pPr marL="82550" indent="0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Социальные 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результаты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eaLnBrk="1" hangingPunct="1">
              <a:buClrTx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стабилизация тарифной политики;</a:t>
            </a:r>
          </a:p>
          <a:p>
            <a:pPr eaLnBrk="1" hangingPunct="1">
              <a:buClrTx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недопущение роста тарифа в общей сумме 638,49 млн руб.;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2036BB-40BC-4E47-8279-0F7F713F4EE4}" type="slidenum">
              <a:rPr lang="ru-RU" altLang="en-US"/>
              <a:pPr>
                <a:defRPr/>
              </a:pPr>
              <a:t>14</a:t>
            </a:fld>
            <a:endParaRPr lang="ru-RU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65188" y="1773238"/>
            <a:ext cx="838676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eaLnBrk="1" hangingPunct="1">
              <a:buClrTx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надежности и качества предоставления услуг теплоснабжения для потребителей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Междуреченский;</a:t>
            </a:r>
          </a:p>
          <a:p>
            <a:pPr eaLnBrk="1" hangingPunct="1">
              <a:buClrTx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обеспечение бесперебойности предоставления услуг теплоснабжения путем сокращения аварийности системы теплоснабжения;</a:t>
            </a:r>
          </a:p>
          <a:p>
            <a:pPr eaLnBrk="1" hangingPunct="1">
              <a:buClrTx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малого и среднего предпринимательства в сфере лесозаготовки и деревопереработки:</a:t>
            </a:r>
          </a:p>
          <a:p>
            <a:pPr lvl="1" eaLnBrk="1" hangingPunct="1">
              <a:buClrTx/>
              <a:buFont typeface="Times New Roman" pitchFamily="18" charset="0"/>
              <a:buChar char="−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обеспечение гарантированного объема заготовки и реализации древесины для производства топлива (щепы) в объеме свыше 40 тыс. т в год.</a:t>
            </a:r>
          </a:p>
          <a:p>
            <a:pPr marL="82550" indent="0" algn="ctr" eaLnBrk="1" hangingPunct="1"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ru-RU" sz="1600" b="1" dirty="0" smtClean="0">
                <a:latin typeface="Times New Roman" pitchFamily="18" charset="0"/>
              </a:rPr>
              <a:t>Реализация Программы по развитию системы теплоснабжения </a:t>
            </a:r>
            <a:r>
              <a:rPr lang="ru-RU" sz="1600" b="1" dirty="0" err="1" smtClean="0">
                <a:latin typeface="Times New Roman" pitchFamily="18" charset="0"/>
              </a:rPr>
              <a:t>гп.Междуреченский</a:t>
            </a:r>
            <a:r>
              <a:rPr lang="ru-RU" sz="1600" b="1" dirty="0" smtClean="0">
                <a:latin typeface="Times New Roman" pitchFamily="18" charset="0"/>
              </a:rPr>
              <a:t> на 2014 – 2024 гг. позволит выполнить требования ФЗ № 261-ФЗ в сфере эффективного использования возобновляемых источников энергии и альтернативных видов топлива и обеспечить надежное  и бесперебойное теплоснабжение потребителей.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208912" cy="127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Основные мероприятия Инвестиционной программы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844824"/>
            <a:ext cx="3456384" cy="1872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Выполнение энергосберегающих мероприятий на котельных города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005064"/>
            <a:ext cx="3816424" cy="2520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Реконструкция тепловых сетей  с применением современных энергосберегающих технологий – ППУ изоляции</a:t>
            </a:r>
          </a:p>
          <a:p>
            <a:pPr lvl="0" algn="ctr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1844824"/>
            <a:ext cx="3312368" cy="18722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Диспетчеризация  котельных города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4005064"/>
            <a:ext cx="3744416" cy="2520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15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Установка автоматизированных блочных тепловых пунктов в жилых домах (АИТП) </a:t>
            </a:r>
          </a:p>
        </p:txBody>
      </p:sp>
      <p:cxnSp>
        <p:nvCxnSpPr>
          <p:cNvPr id="3" name="Прямая со стрелкой 2"/>
          <p:cNvCxnSpPr>
            <a:stCxn id="4" idx="2"/>
            <a:endCxn id="4" idx="2"/>
          </p:cNvCxnSpPr>
          <p:nvPr/>
        </p:nvCxnSpPr>
        <p:spPr>
          <a:xfrm>
            <a:off x="4644008" y="146502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381328"/>
            <a:ext cx="408584" cy="391741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EF3E54F-8D68-4F3F-A44C-FA35F29732E9}" type="slidenum">
              <a:rPr lang="ru-RU" sz="2000"/>
              <a:pPr/>
              <a:t>2</a:t>
            </a:fld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720244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/>
          </p:nvPr>
        </p:nvGraphicFramePr>
        <p:xfrm>
          <a:off x="179512" y="260648"/>
          <a:ext cx="8568952" cy="5523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0728"/>
                <a:gridCol w="4398224"/>
              </a:tblGrid>
              <a:tr h="187993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и источники финансирования </a:t>
                      </a:r>
                    </a:p>
                    <a:p>
                      <a:pPr algn="ctr">
                        <a:buNone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Инвестиционной программы: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Сроки реализации 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Инвестиционной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программы: </a:t>
                      </a:r>
                      <a:endParaRPr lang="ru-RU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04824">
                <a:tc>
                  <a:txBody>
                    <a:bodyPr/>
                    <a:lstStyle/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заемных средств ОАО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2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Хантымансийский</a:t>
                      </a: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банк»–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431 млн. руб.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16152" indent="-1143000" algn="ctr" fontAlgn="auto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мероприятий </a:t>
                      </a:r>
                    </a:p>
                    <a:p>
                      <a:pPr marL="1216152" indent="-1143000" algn="ctr" fontAlgn="auto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программы за счет кредитных </a:t>
                      </a:r>
                    </a:p>
                    <a:p>
                      <a:pPr marL="1216152" indent="-1143000" algn="ctr" fontAlgn="auto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ресурсов запланировано до</a:t>
                      </a:r>
                    </a:p>
                    <a:p>
                      <a:pPr marL="1216152" indent="-1143000" algn="ctr" fontAlgn="auto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76319">
                <a:tc>
                  <a:txBody>
                    <a:bodyPr/>
                    <a:lstStyle/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собственных средств 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(амортизационные</a:t>
                      </a:r>
                    </a:p>
                    <a:p>
                      <a:pPr marL="1216152" indent="-1143000" algn="ctr" eaLnBrk="1" fontAlgn="auto" hangingPunct="1">
                        <a:spcAft>
                          <a:spcPts val="0"/>
                        </a:spcAft>
                        <a:buClr>
                          <a:schemeClr val="tx1">
                            <a:shade val="95000"/>
                          </a:schemeClr>
                        </a:buClr>
                        <a:buFont typeface="Wingdings 2"/>
                        <a:buNone/>
                        <a:defRPr/>
                      </a:pP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отчисления) –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112,1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средств </a:t>
                      </a:r>
                    </a:p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амортизационных отчислений - 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 2020 г.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17ED-0EE7-47E4-9B5D-CC90E143FEE2}" type="slidenum">
              <a:rPr lang="en-GB" sz="2000" smtClean="0"/>
              <a:pPr/>
              <a:t>3</a:t>
            </a:fld>
            <a:endParaRPr lang="en-GB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>
          <a:xfrm>
            <a:off x="251520" y="274638"/>
            <a:ext cx="8712968" cy="617869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Достигнутые результаты ООО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КонцессКом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за период реализации Инвестиционной программы 2008-2012 г.г.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Установлено 88 АИТП в жилом фонде.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Всего в городе установлено 228 АИТП в жилых домах, что составляет 88%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от общего количества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жилых домов в капиталь-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ном исполнении.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Замена ЦТП на АИТП- до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экономии тепловой энергии у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потребителя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910E-4AA4-46E0-BD15-A78F925770B6}" type="slidenum">
              <a:rPr lang="en-GB" sz="2000" smtClean="0"/>
              <a:pPr/>
              <a:t>4</a:t>
            </a:fld>
            <a:endParaRPr lang="en-GB" sz="2000" dirty="0"/>
          </a:p>
        </p:txBody>
      </p:sp>
      <p:pic>
        <p:nvPicPr>
          <p:cNvPr id="6" name="Picture 3" descr="P:\Ульянова Светлана\Презентация\DBDH\Картинки\house_in_c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013971"/>
            <a:ext cx="3744416" cy="32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>
          <a:xfrm>
            <a:off x="0" y="0"/>
            <a:ext cx="8435280" cy="632271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Достигнутые результаты ООО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КонцессКом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за период реализации Инвестиционной программы 2008-2012 г.г.</a:t>
            </a:r>
          </a:p>
          <a:p>
            <a:pPr>
              <a:buNone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Заменено 10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км тепло-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вых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внутриквартальных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сетей на трубы с ППУ изо-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ляцией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пенополиурета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новая изоляция):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- снижение числа порывов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более чем в 2 раза;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- снижение потерь в сетях на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10%.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910E-4AA4-46E0-BD15-A78F925770B6}" type="slidenum">
              <a:rPr lang="en-GB" sz="2000" smtClean="0"/>
              <a:pPr/>
              <a:t>5</a:t>
            </a:fld>
            <a:endParaRPr lang="en-GB" sz="2000" dirty="0"/>
          </a:p>
        </p:txBody>
      </p:sp>
      <p:pic>
        <p:nvPicPr>
          <p:cNvPr id="7" name="Picture 2" descr="C:\Users\ШУХОРОВА\Documents\ДОКУМЕНТЫ\Фото Когалыма!!!\P629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109062"/>
            <a:ext cx="4499992" cy="412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>
          <a:xfrm>
            <a:off x="0" y="0"/>
            <a:ext cx="8795320" cy="63227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Достигнутые результаты ООО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КонцессКом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за период реализации Инвестиционной программы 2008-2012 г.г.</a:t>
            </a:r>
          </a:p>
          <a:p>
            <a:pPr lvl="0"/>
            <a:r>
              <a:rPr lang="ru-RU" sz="1600" b="1" dirty="0" smtClean="0">
                <a:solidFill>
                  <a:srgbClr val="FF0000"/>
                </a:solidFill>
              </a:rPr>
              <a:t>Снижение</a:t>
            </a:r>
            <a:r>
              <a:rPr lang="ru-RU" sz="1600" b="1" dirty="0" smtClean="0"/>
              <a:t> потребления ресурсов на выработку тепловой</a:t>
            </a:r>
          </a:p>
          <a:p>
            <a:pPr lvl="0">
              <a:buNone/>
            </a:pPr>
            <a:r>
              <a:rPr lang="ru-RU" sz="1600" b="1" dirty="0" smtClean="0"/>
              <a:t>    энергии:</a:t>
            </a:r>
          </a:p>
          <a:p>
            <a:pPr lvl="0">
              <a:buNone/>
            </a:pPr>
            <a:r>
              <a:rPr lang="ru-RU" sz="1600" b="1" dirty="0" smtClean="0"/>
              <a:t>    - газа на </a:t>
            </a:r>
            <a:r>
              <a:rPr lang="ru-RU" sz="2000" b="1" dirty="0" smtClean="0">
                <a:solidFill>
                  <a:srgbClr val="C00000"/>
                </a:solidFill>
              </a:rPr>
              <a:t>9,1 </a:t>
            </a:r>
            <a:r>
              <a:rPr lang="ru-RU" sz="1600" b="1" dirty="0" smtClean="0">
                <a:solidFill>
                  <a:srgbClr val="C00000"/>
                </a:solidFill>
              </a:rPr>
              <a:t>%</a:t>
            </a:r>
            <a:r>
              <a:rPr lang="ru-RU" sz="1600" b="1" dirty="0" smtClean="0"/>
              <a:t>;</a:t>
            </a:r>
          </a:p>
          <a:p>
            <a:pPr lvl="0">
              <a:buNone/>
            </a:pPr>
            <a:r>
              <a:rPr lang="ru-RU" sz="1600" b="1" dirty="0" smtClean="0"/>
              <a:t>    - электроэнергии на </a:t>
            </a:r>
            <a:r>
              <a:rPr lang="ru-RU" sz="2000" b="1" dirty="0" smtClean="0">
                <a:solidFill>
                  <a:srgbClr val="C00000"/>
                </a:solidFill>
              </a:rPr>
              <a:t>16 </a:t>
            </a:r>
            <a:r>
              <a:rPr lang="ru-RU" sz="1600" b="1" dirty="0" smtClean="0">
                <a:solidFill>
                  <a:srgbClr val="C00000"/>
                </a:solidFill>
              </a:rPr>
              <a:t>%</a:t>
            </a:r>
            <a:r>
              <a:rPr lang="ru-RU" sz="1600" b="1" dirty="0" smtClean="0"/>
              <a:t>;</a:t>
            </a:r>
          </a:p>
          <a:p>
            <a:pPr lvl="0">
              <a:buNone/>
            </a:pPr>
            <a:r>
              <a:rPr lang="ru-RU" sz="1600" b="1" dirty="0" smtClean="0"/>
              <a:t>    - технологической воды на </a:t>
            </a:r>
            <a:r>
              <a:rPr lang="ru-RU" sz="2000" b="1" dirty="0" smtClean="0">
                <a:solidFill>
                  <a:srgbClr val="C00000"/>
                </a:solidFill>
              </a:rPr>
              <a:t>37</a:t>
            </a:r>
            <a:r>
              <a:rPr lang="ru-RU" sz="1600" b="1" dirty="0" smtClean="0">
                <a:solidFill>
                  <a:srgbClr val="C00000"/>
                </a:solidFill>
              </a:rPr>
              <a:t> %</a:t>
            </a:r>
            <a:r>
              <a:rPr lang="ru-RU" sz="1600" b="1" dirty="0" smtClean="0"/>
              <a:t>.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Снижение</a:t>
            </a:r>
            <a:r>
              <a:rPr lang="ru-RU" sz="1600" b="1" dirty="0" smtClean="0"/>
              <a:t> численности работников – на </a:t>
            </a:r>
            <a:r>
              <a:rPr lang="ru-RU" sz="1600" b="1" dirty="0" smtClean="0">
                <a:solidFill>
                  <a:srgbClr val="C00000"/>
                </a:solidFill>
              </a:rPr>
              <a:t>103 чел</a:t>
            </a:r>
            <a:r>
              <a:rPr lang="ru-RU" sz="1600" b="1" dirty="0" smtClean="0"/>
              <a:t>.</a:t>
            </a:r>
          </a:p>
          <a:p>
            <a:pPr>
              <a:buNone/>
            </a:pPr>
            <a:r>
              <a:rPr lang="ru-RU" sz="1600" b="1" dirty="0" smtClean="0"/>
              <a:t>    (с 388 чел. до 285 чел.).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Снижение</a:t>
            </a:r>
            <a:r>
              <a:rPr lang="ru-RU" sz="1600" b="1" dirty="0" smtClean="0"/>
              <a:t> выработки тепловой энергии на </a:t>
            </a:r>
            <a:r>
              <a:rPr lang="ru-RU" sz="2000" b="1" dirty="0" smtClean="0">
                <a:solidFill>
                  <a:srgbClr val="C00000"/>
                </a:solidFill>
              </a:rPr>
              <a:t>15 %</a:t>
            </a:r>
            <a:r>
              <a:rPr lang="ru-RU" sz="1600" b="1" dirty="0" smtClean="0"/>
              <a:t>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Снижение</a:t>
            </a:r>
            <a:r>
              <a:rPr lang="ru-RU" sz="1600" b="1" dirty="0" smtClean="0"/>
              <a:t> потребления тепловой энергии жилым фондом с АИТП на </a:t>
            </a:r>
            <a:r>
              <a:rPr lang="ru-RU" sz="2000" b="1" dirty="0" smtClean="0">
                <a:solidFill>
                  <a:srgbClr val="C00000"/>
                </a:solidFill>
              </a:rPr>
              <a:t>20-40 </a:t>
            </a:r>
            <a:r>
              <a:rPr lang="ru-RU" sz="1600" b="1" dirty="0" smtClean="0">
                <a:solidFill>
                  <a:srgbClr val="C00000"/>
                </a:solidFill>
              </a:rPr>
              <a:t>%</a:t>
            </a:r>
            <a:r>
              <a:rPr lang="ru-RU" sz="1600" b="1" dirty="0" smtClean="0"/>
              <a:t>.</a:t>
            </a:r>
          </a:p>
          <a:p>
            <a:r>
              <a:rPr lang="ru-RU" sz="1600" b="1" dirty="0" smtClean="0"/>
              <a:t>                                           </a:t>
            </a:r>
            <a:r>
              <a:rPr lang="ru-RU" sz="1600" b="1" dirty="0" smtClean="0">
                <a:solidFill>
                  <a:srgbClr val="FF0000"/>
                </a:solidFill>
              </a:rPr>
              <a:t>Снижение </a:t>
            </a:r>
            <a:r>
              <a:rPr lang="ru-RU" sz="1600" b="1" dirty="0" smtClean="0"/>
              <a:t>оплаты населением (в домах с АИТП) за</a:t>
            </a:r>
          </a:p>
          <a:p>
            <a:r>
              <a:rPr lang="ru-RU" sz="1600" b="1" dirty="0" smtClean="0"/>
              <a:t>                                           тепловую энергию на </a:t>
            </a:r>
            <a:r>
              <a:rPr lang="ru-RU" sz="2000" b="1" dirty="0" smtClean="0">
                <a:solidFill>
                  <a:srgbClr val="C00000"/>
                </a:solidFill>
              </a:rPr>
              <a:t>20 – 40 %</a:t>
            </a:r>
            <a:r>
              <a:rPr lang="ru-RU" sz="2000" b="1" dirty="0" smtClean="0"/>
              <a:t>.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   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910E-4AA4-46E0-BD15-A78F925770B6}" type="slidenum">
              <a:rPr lang="en-GB" sz="2000" smtClean="0"/>
              <a:pPr/>
              <a:t>6</a:t>
            </a:fld>
            <a:endParaRPr lang="en-GB" sz="2000" dirty="0"/>
          </a:p>
        </p:txBody>
      </p:sp>
      <p:pic>
        <p:nvPicPr>
          <p:cNvPr id="7" name="Picture 6" descr="L:\Рисунки\ГТС\котлы\DSC02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739857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L:\Рисунки\ГТС\всякий мусор для ап\S6002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221088"/>
            <a:ext cx="302433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88640"/>
            <a:ext cx="8353053" cy="5432699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Инвестиционный проект  реконструкции и модернизации системы теплоснабжения </a:t>
            </a:r>
            <a:r>
              <a:rPr lang="ru-RU" sz="3600" b="1" dirty="0" err="1" smtClean="0">
                <a:effectLst/>
                <a:latin typeface="Times New Roman" pitchFamily="18" charset="0"/>
                <a:cs typeface="Times New Roman" pitchFamily="18" charset="0"/>
              </a:rPr>
              <a:t>гп.Междуреченский</a:t>
            </a: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effectLst/>
                <a:latin typeface="Times New Roman" pitchFamily="18" charset="0"/>
                <a:cs typeface="Times New Roman" pitchFamily="18" charset="0"/>
              </a:rPr>
              <a:t>Кондинского</a:t>
            </a: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с использованием альтернативного топлива (древесина)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A734B-7D02-4D3F-A497-443F77168598}" type="slidenum">
              <a:rPr lang="ru-RU" altLang="en-US" smtClean="0"/>
              <a:pPr>
                <a:defRPr/>
              </a:pPr>
              <a:t>7</a:t>
            </a:fld>
            <a:endParaRPr lang="ru-RU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-26988"/>
            <a:ext cx="8172450" cy="981076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000" b="1" dirty="0" smtClean="0">
                <a:effectLst/>
                <a:latin typeface="Times New Roman" pitchFamily="18" charset="0"/>
              </a:rPr>
              <a:t>Проблемы в системе теплоснабжения </a:t>
            </a:r>
            <a:r>
              <a:rPr lang="ru-RU" sz="3000" b="1" dirty="0" err="1" smtClean="0">
                <a:effectLst/>
                <a:latin typeface="Times New Roman" pitchFamily="18" charset="0"/>
              </a:rPr>
              <a:t>гп.Междуреченский</a:t>
            </a:r>
            <a:endParaRPr lang="ru-RU" sz="3000" b="1" dirty="0" smtClean="0">
              <a:effectLst/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052513"/>
            <a:ext cx="8243887" cy="5689600"/>
          </a:xfrm>
        </p:spPr>
        <p:txBody>
          <a:bodyPr>
            <a:noAutofit/>
          </a:bodyPr>
          <a:lstStyle/>
          <a:p>
            <a:pPr marL="82296" lvl="1" indent="0" eaLnBrk="1" hangingPunct="1">
              <a:spcBef>
                <a:spcPct val="0"/>
              </a:spcBef>
              <a:spcAft>
                <a:spcPts val="600"/>
              </a:spcAft>
              <a:buSzPct val="80000"/>
              <a:buFont typeface="Verdana"/>
              <a:buNone/>
              <a:defRPr/>
            </a:pP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Источники </a:t>
            </a:r>
            <a:r>
              <a:rPr lang="ru-RU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теплоснабжения: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нерациональное размещение источников теплоснабжения, удаленность от зон теплоснабжения;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значительный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физический износ оборудования котельных - 48%, основное оборудование выработало нормативный срок службы, котлы эксплуатируются более 25 лет;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ежегодный рост цены на топливо (нефть) – 130%;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отсутствие резервного топлива на котельных;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аварийные инциденты при выработке тепла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за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2012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 16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ед.;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режимных карт котлов,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низкий средний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КПД котлов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76% (норматив – не ниже 86%);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отсутствие автоматизации;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высокая себестоимость производства тепла и, соответственно, тарифов на отпускаемую тепловую энергию – среднегодовой  тариф 2013г. - 2820,76 руб./Гкал (2013/2012гг. – 111,4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%)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37744" eaLnBrk="1" fontAlgn="auto" hangingPunct="1">
              <a:spcBef>
                <a:spcPts val="0"/>
              </a:spcBef>
              <a:spcAft>
                <a:spcPts val="300"/>
              </a:spcAft>
              <a:buFont typeface="Wingdings" pitchFamily="2" charset="2"/>
              <a:buNone/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060CF-6D5F-4C16-8A86-3A282A478557}" type="slidenum">
              <a:rPr lang="ru-RU" altLang="en-US"/>
              <a:pPr>
                <a:defRPr/>
              </a:pPr>
              <a:t>8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0"/>
            <a:ext cx="8172450" cy="9810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000" b="1" smtClean="0">
                <a:effectLst/>
                <a:latin typeface="Times New Roman" pitchFamily="18" charset="0"/>
              </a:rPr>
              <a:t>Проблемы в системе теплоснабжения гп.Междуреченский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43607" y="979488"/>
            <a:ext cx="7921005" cy="4969792"/>
          </a:xfrm>
        </p:spPr>
        <p:txBody>
          <a:bodyPr>
            <a:noAutofit/>
          </a:bodyPr>
          <a:lstStyle/>
          <a:p>
            <a:pPr marL="82296" indent="0" eaLnBrk="1" hangingPunct="1">
              <a:spcBef>
                <a:spcPct val="0"/>
              </a:spcBef>
              <a:spcAft>
                <a:spcPts val="600"/>
              </a:spcAft>
              <a:buFont typeface="Wingdings 2"/>
              <a:buNone/>
              <a:defRPr/>
            </a:pPr>
            <a:r>
              <a:rPr lang="ru-RU" sz="28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Тепловые сети: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значительный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износ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тепловых сетей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- 45%;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высокий уровень потерь в сетях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- 26%;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несоответствие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фактических диаметров магистральных и распределительных трубопроводов расчетным, что не позволяет обеспечить требуемые для потребителей гидравлические и тепловые режимы работы сетей;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аварийные инциденты при транспортировке тепла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за 2012 г.  20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ед.;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отсутствие автоматизации работы ТП, ИТП, ЦТП;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низкая оснащенность потребителей приборами учета: население – 32%, прочие – 57%;</a:t>
            </a:r>
          </a:p>
          <a:p>
            <a:pPr marL="365760" indent="-283464" eaLnBrk="1" fontAlgn="auto" hangingPunct="1">
              <a:spcBef>
                <a:spcPts val="0"/>
              </a:spcBef>
              <a:spcAft>
                <a:spcPts val="300"/>
              </a:spcAft>
              <a:buFont typeface="Wingdings 2"/>
              <a:buChar char="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закольцовок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перемычек между сетями источников тепловой энергии.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208DB-46A5-491C-BDF5-5CB0339F24D8}" type="slidenum">
              <a:rPr lang="ru-RU" altLang="en-US"/>
              <a:pPr>
                <a:defRPr/>
              </a:pPr>
              <a:t>9</a:t>
            </a:fld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16809</TotalTime>
  <Words>1010</Words>
  <Application>Microsoft Office PowerPoint</Application>
  <PresentationFormat>Экран (4:3)</PresentationFormat>
  <Paragraphs>198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Инвестиционный проект  реконструкции и модернизации системы теплоснабжения гп.Междуреченский  Кондинского района  с использованием альтернативного топлива (древесина) </vt:lpstr>
      <vt:lpstr>Проблемы в системе теплоснабжения гп.Междуреченский</vt:lpstr>
      <vt:lpstr>Проблемы в системе теплоснабжения гп.Междуреченский</vt:lpstr>
      <vt:lpstr>Слайд 10</vt:lpstr>
      <vt:lpstr>Предложения по строительству источников тепловой энергии</vt:lpstr>
      <vt:lpstr>Финансирование Программы </vt:lpstr>
      <vt:lpstr>Результаты реализации Программы</vt:lpstr>
      <vt:lpstr>Результаты реализации Программы</vt:lpstr>
    </vt:vector>
  </TitlesOfParts>
  <Company>Danfoss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 Zhuravlev</dc:creator>
  <cp:lastModifiedBy>ШУХОРОВА</cp:lastModifiedBy>
  <cp:revision>150</cp:revision>
  <dcterms:created xsi:type="dcterms:W3CDTF">2010-05-20T06:14:30Z</dcterms:created>
  <dcterms:modified xsi:type="dcterms:W3CDTF">2013-11-25T11:52:57Z</dcterms:modified>
</cp:coreProperties>
</file>